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814" r:id="rId2"/>
    <p:sldId id="747" r:id="rId3"/>
    <p:sldId id="817" r:id="rId4"/>
    <p:sldId id="1612" r:id="rId5"/>
    <p:sldId id="748" r:id="rId6"/>
    <p:sldId id="751" r:id="rId7"/>
    <p:sldId id="1613" r:id="rId8"/>
    <p:sldId id="1588" r:id="rId9"/>
    <p:sldId id="816" r:id="rId10"/>
    <p:sldId id="749" r:id="rId11"/>
    <p:sldId id="750" r:id="rId12"/>
    <p:sldId id="1590" r:id="rId13"/>
    <p:sldId id="1614" r:id="rId14"/>
    <p:sldId id="1615" r:id="rId15"/>
    <p:sldId id="1589" r:id="rId16"/>
    <p:sldId id="862" r:id="rId17"/>
    <p:sldId id="752" r:id="rId18"/>
    <p:sldId id="564" r:id="rId19"/>
    <p:sldId id="815" r:id="rId20"/>
    <p:sldId id="745" r:id="rId21"/>
    <p:sldId id="879" r:id="rId22"/>
    <p:sldId id="543" r:id="rId23"/>
    <p:sldId id="563" r:id="rId24"/>
    <p:sldId id="809" r:id="rId25"/>
    <p:sldId id="746" r:id="rId26"/>
    <p:sldId id="566" r:id="rId27"/>
    <p:sldId id="567" r:id="rId28"/>
    <p:sldId id="810" r:id="rId29"/>
    <p:sldId id="579" r:id="rId30"/>
    <p:sldId id="811" r:id="rId31"/>
    <p:sldId id="742" r:id="rId32"/>
    <p:sldId id="291" r:id="rId33"/>
    <p:sldId id="339" r:id="rId34"/>
    <p:sldId id="290" r:id="rId35"/>
    <p:sldId id="269" r:id="rId36"/>
    <p:sldId id="274" r:id="rId37"/>
    <p:sldId id="341" r:id="rId38"/>
    <p:sldId id="342" r:id="rId39"/>
    <p:sldId id="352" r:id="rId40"/>
    <p:sldId id="268" r:id="rId41"/>
    <p:sldId id="344" r:id="rId42"/>
    <p:sldId id="1586" r:id="rId43"/>
    <p:sldId id="347" r:id="rId44"/>
    <p:sldId id="349" r:id="rId45"/>
    <p:sldId id="1592" r:id="rId46"/>
    <p:sldId id="346" r:id="rId47"/>
    <p:sldId id="348" r:id="rId48"/>
    <p:sldId id="818" r:id="rId49"/>
    <p:sldId id="1584" r:id="rId50"/>
    <p:sldId id="1582" r:id="rId51"/>
    <p:sldId id="1583" r:id="rId52"/>
    <p:sldId id="1579" r:id="rId53"/>
    <p:sldId id="1593" r:id="rId54"/>
    <p:sldId id="580" r:id="rId55"/>
    <p:sldId id="736" r:id="rId56"/>
    <p:sldId id="737" r:id="rId57"/>
    <p:sldId id="361" r:id="rId58"/>
    <p:sldId id="531" r:id="rId59"/>
    <p:sldId id="826" r:id="rId60"/>
    <p:sldId id="547" r:id="rId61"/>
    <p:sldId id="362" r:id="rId62"/>
    <p:sldId id="1595" r:id="rId63"/>
    <p:sldId id="1597" r:id="rId64"/>
    <p:sldId id="1598" r:id="rId65"/>
    <p:sldId id="1596" r:id="rId66"/>
    <p:sldId id="1599" r:id="rId67"/>
    <p:sldId id="825" r:id="rId68"/>
    <p:sldId id="827" r:id="rId69"/>
    <p:sldId id="551" r:id="rId70"/>
    <p:sldId id="363" r:id="rId71"/>
    <p:sldId id="368" r:id="rId72"/>
    <p:sldId id="872" r:id="rId73"/>
    <p:sldId id="587" r:id="rId74"/>
    <p:sldId id="365" r:id="rId75"/>
    <p:sldId id="829" r:id="rId76"/>
    <p:sldId id="366" r:id="rId77"/>
    <p:sldId id="828" r:id="rId78"/>
    <p:sldId id="369" r:id="rId79"/>
    <p:sldId id="592" r:id="rId80"/>
    <p:sldId id="821" r:id="rId81"/>
    <p:sldId id="1601" r:id="rId82"/>
    <p:sldId id="880" r:id="rId83"/>
    <p:sldId id="740" r:id="rId84"/>
    <p:sldId id="830" r:id="rId85"/>
    <p:sldId id="835" r:id="rId86"/>
    <p:sldId id="738" r:id="rId87"/>
    <p:sldId id="1603" r:id="rId88"/>
    <p:sldId id="1604" r:id="rId89"/>
    <p:sldId id="357" r:id="rId90"/>
    <p:sldId id="355" r:id="rId91"/>
    <p:sldId id="838" r:id="rId92"/>
    <p:sldId id="839" r:id="rId93"/>
    <p:sldId id="594" r:id="rId94"/>
    <p:sldId id="1587" r:id="rId95"/>
    <p:sldId id="850" r:id="rId96"/>
    <p:sldId id="840" r:id="rId97"/>
    <p:sldId id="842" r:id="rId98"/>
    <p:sldId id="1606" r:id="rId99"/>
    <p:sldId id="843" r:id="rId100"/>
    <p:sldId id="1605" r:id="rId101"/>
    <p:sldId id="601" r:id="rId102"/>
    <p:sldId id="860" r:id="rId103"/>
    <p:sldId id="1608" r:id="rId104"/>
    <p:sldId id="1607" r:id="rId105"/>
    <p:sldId id="854" r:id="rId106"/>
    <p:sldId id="844" r:id="rId107"/>
    <p:sldId id="846" r:id="rId108"/>
    <p:sldId id="847" r:id="rId109"/>
    <p:sldId id="612" r:id="rId110"/>
    <p:sldId id="600" r:id="rId111"/>
    <p:sldId id="604" r:id="rId112"/>
    <p:sldId id="606" r:id="rId113"/>
    <p:sldId id="858" r:id="rId114"/>
    <p:sldId id="855" r:id="rId115"/>
    <p:sldId id="856" r:id="rId116"/>
    <p:sldId id="603" r:id="rId117"/>
    <p:sldId id="1609" r:id="rId118"/>
    <p:sldId id="516" r:id="rId119"/>
    <p:sldId id="381" r:id="rId120"/>
    <p:sldId id="861" r:id="rId121"/>
    <p:sldId id="849" r:id="rId122"/>
    <p:sldId id="848" r:id="rId123"/>
    <p:sldId id="631" r:id="rId124"/>
    <p:sldId id="633" r:id="rId125"/>
    <p:sldId id="389" r:id="rId126"/>
    <p:sldId id="380" r:id="rId127"/>
    <p:sldId id="385" r:id="rId128"/>
    <p:sldId id="374" r:id="rId129"/>
    <p:sldId id="373" r:id="rId130"/>
    <p:sldId id="388" r:id="rId131"/>
    <p:sldId id="634" r:id="rId132"/>
    <p:sldId id="387" r:id="rId133"/>
    <p:sldId id="638" r:id="rId134"/>
    <p:sldId id="866" r:id="rId135"/>
    <p:sldId id="1611" r:id="rId136"/>
    <p:sldId id="873" r:id="rId137"/>
    <p:sldId id="867" r:id="rId138"/>
    <p:sldId id="864" r:id="rId139"/>
    <p:sldId id="869" r:id="rId140"/>
    <p:sldId id="871" r:id="rId141"/>
    <p:sldId id="877" r:id="rId142"/>
    <p:sldId id="874" r:id="rId143"/>
    <p:sldId id="875" r:id="rId144"/>
    <p:sldId id="876" r:id="rId145"/>
    <p:sldId id="878" r:id="rId146"/>
    <p:sldId id="868" r:id="rId147"/>
    <p:sldId id="865" r:id="rId14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Login &amp; Logout" id="{F895E5FA-9D2D-47A1-BA70-DA743C1E88D2}">
          <p14:sldIdLst>
            <p14:sldId id="1612"/>
            <p14:sldId id="748"/>
          </p14:sldIdLst>
        </p14:section>
        <p14:section name="Configuration Wizard" id="{D3158838-DBB8-4AEE-B977-444B4E0BFD84}">
          <p14:sldIdLst>
            <p14:sldId id="751"/>
            <p14:sldId id="1613"/>
            <p14:sldId id="1588"/>
            <p14:sldId id="816"/>
            <p14:sldId id="749"/>
            <p14:sldId id="750"/>
            <p14:sldId id="1590"/>
            <p14:sldId id="1614"/>
            <p14:sldId id="1615"/>
            <p14:sldId id="1589"/>
            <p14:sldId id="862"/>
          </p14:sldIdLst>
        </p14:section>
        <p14:section name="Navigation &amp; Action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" id="{D8873D14-1399-4A73-94EB-90778B4B4301}">
          <p14:sldIdLst>
            <p14:sldId id="567"/>
            <p14:sldId id="810"/>
            <p14:sldId id="579"/>
            <p14:sldId id="811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1586"/>
            <p14:sldId id="347"/>
            <p14:sldId id="349"/>
            <p14:sldId id="1592"/>
            <p14:sldId id="346"/>
            <p14:sldId id="348"/>
            <p14:sldId id="818"/>
            <p14:sldId id="1584"/>
            <p14:sldId id="1582"/>
            <p14:sldId id="1583"/>
            <p14:sldId id="1579"/>
            <p14:sldId id="1593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1595"/>
            <p14:sldId id="1597"/>
            <p14:sldId id="1598"/>
            <p14:sldId id="1596"/>
            <p14:sldId id="1599"/>
            <p14:sldId id="825"/>
            <p14:sldId id="827"/>
            <p14:sldId id="551"/>
            <p14:sldId id="363"/>
            <p14:sldId id="368"/>
            <p14:sldId id="872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1601"/>
            <p14:sldId id="880"/>
            <p14:sldId id="740"/>
            <p14:sldId id="830"/>
            <p14:sldId id="835"/>
            <p14:sldId id="738"/>
            <p14:sldId id="1603"/>
            <p14:sldId id="1604"/>
            <p14:sldId id="357"/>
            <p14:sldId id="355"/>
            <p14:sldId id="838"/>
            <p14:sldId id="839"/>
          </p14:sldIdLst>
        </p14:section>
        <p14:section name="Financial" id="{9418D46E-92DE-4A7B-86C0-458FCB218FEB}">
          <p14:sldIdLst>
            <p14:sldId id="594"/>
            <p14:sldId id="1587"/>
            <p14:sldId id="850"/>
            <p14:sldId id="840"/>
            <p14:sldId id="842"/>
            <p14:sldId id="1606"/>
            <p14:sldId id="843"/>
            <p14:sldId id="1605"/>
            <p14:sldId id="601"/>
            <p14:sldId id="860"/>
            <p14:sldId id="1608"/>
            <p14:sldId id="1607"/>
            <p14:sldId id="854"/>
            <p14:sldId id="844"/>
            <p14:sldId id="846"/>
            <p14:sldId id="847"/>
            <p14:sldId id="612"/>
            <p14:sldId id="600"/>
            <p14:sldId id="604"/>
            <p14:sldId id="606"/>
            <p14:sldId id="858"/>
            <p14:sldId id="855"/>
            <p14:sldId id="856"/>
            <p14:sldId id="603"/>
            <p14:sldId id="1609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User Authorization" id="{36B00D7B-3E59-452D-8590-54FDF23E50E8}">
          <p14:sldIdLst>
            <p14:sldId id="866"/>
            <p14:sldId id="1611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24" autoAdjust="0"/>
    <p:restoredTop sz="86403" autoAdjust="0"/>
  </p:normalViewPr>
  <p:slideViewPr>
    <p:cSldViewPr snapToGrid="0">
      <p:cViewPr varScale="1">
        <p:scale>
          <a:sx n="73" d="100"/>
          <a:sy n="73" d="100"/>
        </p:scale>
        <p:origin x="77" y="3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15/05/2021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9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42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45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First time installation &amp; usage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A07B5153-1A66-4057-A2BC-57C82AC7DC78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2. </a:t>
            </a:r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allways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by </a:t>
            </a:r>
            <a:r>
              <a:rPr lang="fr-BE" dirty="0" err="1"/>
              <a:t>accessing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ABCEDF-0614-452E-A5B2-1B29E6CCF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199" y="939935"/>
            <a:ext cx="920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in state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2BF3-6FED-4C35-B996-79DE7517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0" y="0"/>
            <a:ext cx="2266950" cy="4905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95762-7318-425B-BFAE-B0EF381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7" y="1504950"/>
            <a:ext cx="83820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6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</a:t>
            </a:r>
            <a:r>
              <a:rPr lang="fr-BE" dirty="0"/>
              <a:t> Types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AFBE4-D895-4587-AD53-9F147323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5" y="0"/>
            <a:ext cx="2085975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A7236-EFAA-49EA-BAEA-E6CC2945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55492"/>
            <a:ext cx="5134708" cy="423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56EC7-4FB4-4610-9A2C-3D21791D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827314"/>
            <a:ext cx="3836377" cy="1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4C6D0-DE1C-4ACA-9051-7559152D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364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EF61F-AA1C-44D9-A7F3-58D3D6C2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358"/>
            <a:ext cx="5832670" cy="3542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DC0707-424E-4EE5-89AE-0730CD47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08" y="4550812"/>
            <a:ext cx="7722577" cy="23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AA35C-5859-43A0-BE5E-ABF036BC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5328"/>
            <a:ext cx="9255369" cy="5915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2037D-08C9-4D8E-8382-CFB676C71CAC}"/>
              </a:ext>
            </a:extLst>
          </p:cNvPr>
          <p:cNvSpPr txBox="1"/>
          <p:nvPr/>
        </p:nvSpPr>
        <p:spPr>
          <a:xfrm>
            <a:off x="10260623" y="3679491"/>
            <a:ext cx="1837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Part of the « Configuration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7080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95063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Administration » User not setup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32458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6223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17109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5" y="1832458"/>
            <a:ext cx="6762749" cy="3651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D6BBB2-EBFF-4158-BFF5-C4E6D64B0E20}"/>
              </a:ext>
            </a:extLst>
          </p:cNvPr>
          <p:cNvSpPr txBox="1"/>
          <p:nvPr/>
        </p:nvSpPr>
        <p:spPr>
          <a:xfrm>
            <a:off x="773722" y="960554"/>
            <a:ext cx="95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This situation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Administration » user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properly</a:t>
            </a:r>
            <a:r>
              <a:rPr lang="fr-BE" dirty="0"/>
              <a:t> set up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user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98489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company</a:t>
            </a:r>
            <a:r>
              <a:rPr lang="fr-BE" dirty="0"/>
              <a:t> « COM01 » &amp; </a:t>
            </a:r>
            <a:r>
              <a:rPr lang="fr-BE" dirty="0" err="1"/>
              <a:t>employee</a:t>
            </a:r>
            <a:r>
              <a:rPr lang="fr-BE" dirty="0"/>
              <a:t> « EMP01 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724AD-CF6B-4E7B-9F02-054F780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522"/>
            <a:ext cx="8726880" cy="426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E7376-15E4-4148-9ADE-FD806EC6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325" y="0"/>
            <a:ext cx="15906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0" y="3429000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7" y="4334745"/>
            <a:ext cx="4272038" cy="2414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5" y="5274408"/>
            <a:ext cx="3792773" cy="147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B1CEE-D409-4653-A013-25D1123D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126" y="1"/>
            <a:ext cx="2803874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BBDEB-C855-461C-95C4-2D1773BC5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10" y="899914"/>
            <a:ext cx="6406295" cy="2414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48FA9A-6F99-4E10-87E7-6F953F0562D3}"/>
              </a:ext>
            </a:extLst>
          </p:cNvPr>
          <p:cNvSpPr txBox="1"/>
          <p:nvPr/>
        </p:nvSpPr>
        <p:spPr>
          <a:xfrm>
            <a:off x="4837917" y="3543457"/>
            <a:ext cx="57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« Module Configuration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99F00-2919-438B-B72B-98CEFA27C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5" y="0"/>
            <a:ext cx="3228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3. </a:t>
            </a:r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along</a:t>
            </a:r>
            <a:r>
              <a:rPr lang="fr-BE" dirty="0"/>
              <a:t> the </a:t>
            </a:r>
            <a:r>
              <a:rPr lang="fr-BE" dirty="0" err="1"/>
              <a:t>way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27" y="21437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7CEFB0-6168-41D6-9249-030C7367BBF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CC4A8-11C4-41D0-95DB-FA9F2DCC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421DC-7B95-4247-B7CA-8511E29D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3047"/>
            <a:ext cx="94011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Configuration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FFC7A-9525-4EA3-B108-C396CF02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20372" cy="59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7998A-85B8-4D7A-AE43-94E673D5B0F2}"/>
              </a:ext>
            </a:extLst>
          </p:cNvPr>
          <p:cNvSpPr txBox="1"/>
          <p:nvPr/>
        </p:nvSpPr>
        <p:spPr>
          <a:xfrm>
            <a:off x="10392508" y="3590683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parameters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set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915972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7B83-A229-40F4-9C1A-1AC1E8C6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0" y="0"/>
            <a:ext cx="23241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87E86-045F-4FF8-89B8-452EF59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45958"/>
            <a:ext cx="8801100" cy="28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838200" y="4283214"/>
            <a:ext cx="9494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Configuration </a:t>
            </a:r>
            <a:r>
              <a:rPr lang="fr-BE" dirty="0" err="1"/>
              <a:t>Wizard</a:t>
            </a:r>
            <a:r>
              <a:rPr lang="fr-BE" dirty="0"/>
              <a:t> Items are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shown</a:t>
            </a:r>
            <a:r>
              <a:rPr lang="fr-BE" dirty="0"/>
              <a:t>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Open », </a:t>
            </a:r>
            <a:r>
              <a:rPr lang="fr-BE" dirty="0" err="1"/>
              <a:t>they</a:t>
            </a:r>
            <a:r>
              <a:rPr lang="fr-BE" dirty="0"/>
              <a:t> have not been </a:t>
            </a:r>
            <a:r>
              <a:rPr lang="fr-BE" dirty="0" err="1"/>
              <a:t>executed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</a:t>
            </a:r>
            <a:r>
              <a:rPr lang="fr-BE" dirty="0" err="1"/>
              <a:t>Done</a:t>
            </a:r>
            <a:r>
              <a:rPr lang="fr-BE" dirty="0"/>
              <a:t> », </a:t>
            </a:r>
            <a:r>
              <a:rPr lang="fr-BE" dirty="0" err="1"/>
              <a:t>they</a:t>
            </a:r>
            <a:r>
              <a:rPr lang="fr-BE" dirty="0"/>
              <a:t> have been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or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actually</a:t>
            </a:r>
            <a:r>
              <a:rPr lang="fr-BE" dirty="0"/>
              <a:t> </a:t>
            </a:r>
            <a:r>
              <a:rPr lang="fr-BE" dirty="0" err="1"/>
              <a:t>performing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i.e. </a:t>
            </a:r>
            <a:r>
              <a:rPr lang="fr-BE" dirty="0" err="1"/>
              <a:t>configuring</a:t>
            </a:r>
            <a:r>
              <a:rPr lang="fr-BE" dirty="0"/>
              <a:t> a </a:t>
            </a:r>
            <a:r>
              <a:rPr lang="fr-BE" dirty="0" err="1"/>
              <a:t>language</a:t>
            </a:r>
            <a:r>
              <a:rPr lang="fr-BE" dirty="0"/>
              <a:t>, a user, a module.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later</a:t>
            </a:r>
            <a:r>
              <a:rPr lang="fr-BE" dirty="0"/>
              <a:t> case, the </a:t>
            </a:r>
            <a:r>
              <a:rPr lang="fr-BE" dirty="0" err="1"/>
              <a:t>next</a:t>
            </a:r>
            <a:r>
              <a:rPr lang="fr-BE" dirty="0"/>
              <a:t> slide shows how to </a:t>
            </a:r>
            <a:r>
              <a:rPr lang="fr-BE" dirty="0" err="1"/>
              <a:t>execute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Configuration Item once </a:t>
            </a:r>
            <a:r>
              <a:rPr lang="fr-BE" dirty="0" err="1"/>
              <a:t>again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C27DA6-B644-43C5-8692-4944EBF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E1EA6F-AA1A-4AA9-9565-547BB684E2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5A599-DA35-413D-A4B8-13F3AA7F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950"/>
            <a:ext cx="7716715" cy="27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95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8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2278"/>
            <a:ext cx="5430520" cy="10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D52BB-E028-498C-AD89-84F61516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2807"/>
            <a:ext cx="7023538" cy="35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EEF11-6298-43C9-BF3C-9853D4FD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5289"/>
            <a:ext cx="90011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C38F9-7D87-4143-B844-961578CD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75" y="0"/>
            <a:ext cx="240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1A09B-9447-4DE9-A8BE-E3960321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3829"/>
            <a:ext cx="3762375" cy="5581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F398B-3742-4C8F-BD31-9B47179B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0"/>
            <a:ext cx="27146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0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6484327" y="5060317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4C5C4-4C57-45DD-BA7D-2DC9769F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0168"/>
            <a:ext cx="5395546" cy="2180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419BD-8037-4743-BBEF-D0C31C5E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874"/>
            <a:ext cx="3918438" cy="3539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6673A-C02F-47C0-9E6B-85E7C126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425" y="0"/>
            <a:ext cx="1933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32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1FE44-26A6-42A0-880A-4E51EB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5" y="0"/>
            <a:ext cx="23336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C593-8D67-46EA-84BE-7AE1AB57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27116"/>
            <a:ext cx="2333625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B9837-C439-45B4-B727-25FE5C0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2351"/>
            <a:ext cx="3418594" cy="249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BB3F3-BF00-4D75-80D9-CBB03B7D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34038"/>
            <a:ext cx="8842131" cy="3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2563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310179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5266-96E6-4E3B-B59A-9CC719D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0"/>
            <a:ext cx="3457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1C86A-9BA2-4707-971F-AA15B0E9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8575"/>
            <a:ext cx="1905000" cy="3400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3997-1F6B-4480-9EF3-64CDEDD9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3496408" cy="2629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19172-0535-4FFC-8AAB-5D22CC4A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0542"/>
            <a:ext cx="10319238" cy="31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41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60" y="3920271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6E32-34AF-4060-B61D-5F365B6B4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0"/>
            <a:ext cx="3105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CA914-8F7C-4BCF-B487-1147AACE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970"/>
            <a:ext cx="5286375" cy="18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C9B36-F0E3-4CEE-8212-9D496954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4654550"/>
            <a:ext cx="5276850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10494-1F1F-428F-8C5C-DFD37FB4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275" y="0"/>
            <a:ext cx="16097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37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591BB-0BCE-4C97-B7D0-2E4930B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6175"/>
            <a:ext cx="5235758" cy="3841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F18CAD-288C-4266-B58E-A2C7EDBD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98" y="1056175"/>
            <a:ext cx="5157352" cy="54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33BE2-BB01-49C0-BC79-43420F5E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362" y="0"/>
            <a:ext cx="1666875" cy="488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D6F47-87FF-4414-815B-D16B007A1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90" y="0"/>
            <a:ext cx="29908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16C5-3442-4EB9-824B-F5927E2C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5C93-ECBD-48BD-8846-1F65FDF8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F45A8-773C-4532-BF13-06B446ECF1F1}"/>
              </a:ext>
            </a:extLst>
          </p:cNvPr>
          <p:cNvSpPr txBox="1"/>
          <p:nvPr/>
        </p:nvSpPr>
        <p:spPr>
          <a:xfrm>
            <a:off x="838200" y="1112131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All </a:t>
            </a:r>
            <a:r>
              <a:rPr lang="fr-BE" dirty="0" err="1"/>
              <a:t>operations</a:t>
            </a:r>
            <a:r>
              <a:rPr lang="fr-BE" dirty="0"/>
              <a:t> are accessible </a:t>
            </a:r>
            <a:r>
              <a:rPr lang="fr-BE" dirty="0" err="1"/>
              <a:t>from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Some</a:t>
            </a:r>
            <a:r>
              <a:rPr lang="fr-BE" dirty="0"/>
              <a:t> of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« 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provide</a:t>
            </a:r>
            <a:r>
              <a:rPr lang="fr-BE" dirty="0"/>
              <a:t> exemples of </a:t>
            </a:r>
            <a:r>
              <a:rPr lang="fr-BE" dirty="0" err="1"/>
              <a:t>both</a:t>
            </a:r>
            <a:r>
              <a:rPr lang="fr-BE" dirty="0"/>
              <a:t> techniques for the latter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9CB6F-188C-44CD-A3AF-90F0C3E0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50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0D610-A7D9-4573-92CC-1B269721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1655"/>
            <a:ext cx="7373449" cy="3108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BB51-F978-419D-8C25-198CE305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46"/>
            <a:ext cx="4402854" cy="26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21002-EA38-4468-947F-ED7B1257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2688"/>
            <a:ext cx="7108214" cy="57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CD61D-F872-4E8F-8724-D50BD3D2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0" y="0"/>
            <a:ext cx="1619250" cy="486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BE1A-63A4-4038-ADA0-E6CA671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3848"/>
            <a:ext cx="9020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417B5-1944-4140-8DF9-9F0E0FDC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130134" cy="50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738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Marc » has a </a:t>
            </a:r>
            <a:r>
              <a:rPr lang="fr-BE" dirty="0" err="1"/>
              <a:t>link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</a:t>
            </a:r>
            <a:r>
              <a:rPr lang="fr-BE" dirty="0" err="1"/>
              <a:t>so</a:t>
            </a:r>
            <a:r>
              <a:rPr lang="fr-BE" dirty="0"/>
              <a:t> as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records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A209-5C8F-4740-9A46-949E08CD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1" y="1779342"/>
            <a:ext cx="8129954" cy="402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8DF3C-8956-4B76-AAA6-AEC43B97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696" y="0"/>
            <a:ext cx="260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2376854" y="1273730"/>
            <a:ext cx="3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6197112" y="1273730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DFCF5-7A92-41F7-923A-AE5D9C1C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395"/>
            <a:ext cx="2286000" cy="3571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43EA0-B1C6-4011-BB67-DD8A055E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4" y="2012395"/>
            <a:ext cx="2514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5919322" y="945342"/>
            <a:ext cx="3382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item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r>
              <a:rPr lang="fr-BE" dirty="0"/>
              <a:t> : in </a:t>
            </a:r>
            <a:r>
              <a:rPr lang="fr-BE" dirty="0" err="1"/>
              <a:t>this</a:t>
            </a:r>
            <a:r>
              <a:rPr lang="fr-BE" dirty="0"/>
              <a:t> case, </a:t>
            </a: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wizard</a:t>
            </a:r>
            <a:r>
              <a:rPr lang="fr-BE" dirty="0"/>
              <a:t> item to « Configure Modules » once </a:t>
            </a:r>
            <a:r>
              <a:rPr lang="fr-BE" dirty="0" err="1"/>
              <a:t>again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089F-81FB-4841-9F70-F5A63D5A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D7F626-1880-4843-814E-68B52AC81D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D0240-B623-4476-B0C1-BE23D512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5342"/>
            <a:ext cx="4815255" cy="248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9153D-C22C-4129-B13A-8679CD46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47028"/>
            <a:ext cx="6267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14945"/>
            <a:ext cx="808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repeating</a:t>
            </a:r>
            <a:r>
              <a:rPr lang="fr-BE" dirty="0"/>
              <a:t> the </a:t>
            </a:r>
            <a:r>
              <a:rPr lang="fr-BE" dirty="0" err="1"/>
              <a:t>execution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one can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item in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 : « </a:t>
            </a:r>
            <a:r>
              <a:rPr lang="fr-BE" dirty="0" err="1"/>
              <a:t>Users</a:t>
            </a:r>
            <a:r>
              <a:rPr lang="fr-BE" dirty="0"/>
              <a:t> », « Modules »,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 to </a:t>
            </a:r>
            <a:r>
              <a:rPr lang="fr-BE" dirty="0" err="1"/>
              <a:t>define</a:t>
            </a:r>
            <a:r>
              <a:rPr lang="fr-BE" dirty="0"/>
              <a:t> a new user.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4833-1D06-4F34-9D60-31D213AC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" y="2795549"/>
            <a:ext cx="7524750" cy="2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BCD52-4856-4607-B508-55A1BE23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0"/>
            <a:ext cx="2752725" cy="2981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6348BC-F8B4-4DE4-9D0B-B4FE86669B9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Navigation &amp; Action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C48E3-2320-4605-8163-5150DF1A6D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actions </a:t>
            </a:r>
            <a:r>
              <a:rPr lang="fr-BE" dirty="0" err="1"/>
              <a:t>that</a:t>
            </a:r>
            <a:r>
              <a:rPr lang="fr-BE" dirty="0"/>
              <a:t>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filters</a:t>
            </a:r>
            <a:r>
              <a:rPr lang="fr-BE" dirty="0"/>
              <a:t> select the « Name » values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list</a:t>
            </a:r>
            <a:r>
              <a:rPr lang="fr-BE" dirty="0"/>
              <a:t> of « Modules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3FC5E-6495-4027-923F-49B7D77C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725" y="0"/>
            <a:ext cx="18192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05B18-A9A1-480B-8AFC-A639D8FA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235"/>
            <a:ext cx="2724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E4D3A-150A-45A4-9CA6-3297EEC92E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069427" y="1843950"/>
            <a:ext cx="4175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Login &amp; Logout</a:t>
            </a:r>
          </a:p>
          <a:p>
            <a:pPr algn="r"/>
            <a:r>
              <a:rPr lang="en-GB" sz="2000" b="1" dirty="0"/>
              <a:t>Configuration Wizard</a:t>
            </a:r>
          </a:p>
          <a:p>
            <a:pPr algn="r"/>
            <a:r>
              <a:rPr lang="en-GB" sz="2000" b="1" dirty="0"/>
              <a:t>Navigation &amp; Action</a:t>
            </a:r>
          </a:p>
          <a:p>
            <a:pPr algn="r"/>
            <a:r>
              <a:rPr lang="en-GB" sz="2000" b="1" dirty="0"/>
              <a:t>Module</a:t>
            </a:r>
          </a:p>
          <a:p>
            <a:pPr algn="r"/>
            <a:r>
              <a:rPr lang="en-GB" sz="2000" b="1" dirty="0"/>
              <a:t>Basic Configuration</a:t>
            </a:r>
          </a:p>
          <a:p>
            <a:pPr algn="r"/>
            <a:r>
              <a:rPr lang="en-GB" sz="2000" b="1" dirty="0"/>
              <a:t>Country &amp; Currency</a:t>
            </a:r>
          </a:p>
          <a:p>
            <a:pPr algn="r"/>
            <a:r>
              <a:rPr lang="en-GB" sz="2000" b="1" dirty="0"/>
              <a:t>Party &amp; Company &amp; Employee</a:t>
            </a:r>
          </a:p>
          <a:p>
            <a:pPr algn="r"/>
            <a:r>
              <a:rPr lang="en-GB" sz="2000" b="1" dirty="0"/>
              <a:t>User</a:t>
            </a:r>
          </a:p>
          <a:p>
            <a:pPr algn="r"/>
            <a:r>
              <a:rPr lang="en-GB" sz="2000" b="1" dirty="0"/>
              <a:t>Financial</a:t>
            </a:r>
          </a:p>
          <a:p>
            <a:pPr algn="r"/>
            <a:r>
              <a:rPr lang="en-GB" sz="2000" b="1" dirty="0"/>
              <a:t>User Authorization</a:t>
            </a:r>
            <a:endParaRPr lang="en-B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45368" y="1843950"/>
            <a:ext cx="5835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User interface</a:t>
            </a:r>
          </a:p>
          <a:p>
            <a:r>
              <a:rPr lang="en-GB" sz="2000" dirty="0"/>
              <a:t>Wizards to execute some administration</a:t>
            </a:r>
            <a:br>
              <a:rPr lang="en-GB" sz="2000" dirty="0"/>
            </a:br>
            <a:r>
              <a:rPr lang="en-GB" sz="2000" dirty="0"/>
              <a:t>How to access and perform Operations</a:t>
            </a:r>
          </a:p>
          <a:p>
            <a:r>
              <a:rPr lang="en-GB" sz="2000" dirty="0"/>
              <a:t>Explaining the concept of Modules</a:t>
            </a:r>
          </a:p>
          <a:p>
            <a:r>
              <a:rPr lang="en-GB" sz="2000" dirty="0"/>
              <a:t>Basic Configuration</a:t>
            </a:r>
          </a:p>
          <a:p>
            <a:r>
              <a:rPr lang="en-GB" sz="2000" dirty="0"/>
              <a:t>Installing Country &amp; Currency modules</a:t>
            </a:r>
          </a:p>
          <a:p>
            <a:r>
              <a:rPr lang="en-GB" sz="2000" dirty="0"/>
              <a:t>Installing Party &amp; Company &amp; Employee modules</a:t>
            </a:r>
          </a:p>
          <a:p>
            <a:r>
              <a:rPr lang="en-GB" sz="2000" dirty="0"/>
              <a:t>Installing additional Users</a:t>
            </a:r>
          </a:p>
          <a:p>
            <a:r>
              <a:rPr lang="en-GB" sz="2000" dirty="0"/>
              <a:t>Installing Financial modules</a:t>
            </a:r>
          </a:p>
          <a:p>
            <a:r>
              <a:rPr lang="en-GB" sz="2000" dirty="0"/>
              <a:t>Demonstrate user privileges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89" y="0"/>
            <a:ext cx="288661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AAC4A-C79C-4B8E-B5C3-EF3859F3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14" y="0"/>
            <a:ext cx="280987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CCC68-156B-4D82-9DE2-274CF4C898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F178E-6E04-4CA3-B04E-9987C7B5742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« basic </a:t>
            </a:r>
            <a:r>
              <a:rPr lang="fr-BE" dirty="0" err="1"/>
              <a:t>subject</a:t>
            </a:r>
            <a:r>
              <a:rPr lang="fr-BE" dirty="0"/>
              <a:t> areas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61C7C-A60C-49C7-A5BD-C6D65D21E5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07" y="-24606"/>
            <a:ext cx="20722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EE461-6FE7-4BB8-8C25-4DB393B6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5" y="-24606"/>
            <a:ext cx="2066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multiplication factor 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430EC-DD07-464C-8C80-CA7CC09C54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4A729-03E6-4375-B2C7-4C2457F8BE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8B84E9-7705-4909-B18E-D215AABA13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50D61-8C43-4DC5-91C9-AC2EA5C8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0"/>
            <a:ext cx="2800350" cy="285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8201FB-67C8-4714-A7F4-52E4E346424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68F39-AC66-434F-900F-229B16053E8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1298-3A4F-47A1-9A29-C72C4304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84" y="4954846"/>
            <a:ext cx="6272135" cy="1792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B2E74-5B42-4E47-9989-5AC477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1" y="3026943"/>
            <a:ext cx="6289705" cy="1792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17F3E-A392-4666-9729-82CF6602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67" y="1099040"/>
            <a:ext cx="6382799" cy="1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838199" y="4134715"/>
            <a:ext cx="11066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« Countries or « Currency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E7EB-CFA7-4174-BE93-08DE62C8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8E9924-DDE4-49A3-A0C3-7612C68C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39"/>
            <a:ext cx="6610350" cy="3105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17A705-1996-458E-B344-F14D5825DF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14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4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3DC63-0D08-4B3D-81BB-3386CB8E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02" y="819638"/>
            <a:ext cx="243840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EDC8E-5BC0-4A23-A1E1-42B04EE7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242" y="690562"/>
            <a:ext cx="2857500" cy="547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B5C2F-A8F3-42A6-86A0-5DA20007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1068"/>
            <a:ext cx="3333750" cy="369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130E3-D178-4767-B34C-0ED5F47B2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688" y="3036153"/>
            <a:ext cx="3181350" cy="32861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89B848-B035-4016-AEB9-BE81D36DAA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0FA49-25B6-452D-8E1D-E246E30B58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Scripts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34210"/>
              </p:ext>
            </p:extLst>
          </p:nvPr>
        </p:nvGraphicFramePr>
        <p:xfrm>
          <a:off x="838200" y="123597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F2E89F-4E11-4BAF-BF1D-C789181804D2}"/>
              </a:ext>
            </a:extLst>
          </p:cNvPr>
          <p:cNvSpPr txBox="1"/>
          <p:nvPr/>
        </p:nvSpPr>
        <p:spPr>
          <a:xfrm>
            <a:off x="838200" y="2757156"/>
            <a:ext cx="10890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4120F-0E91-4A7F-9F3C-504D6D2B454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E5EDC-BB64-43BC-AF46-8D22B37E13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5E2D2-42C8-41DA-953C-CF4E8FE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029140" cy="58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E3034-3C6E-4426-A8C9-C4258CDD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9222"/>
            <a:ext cx="10191750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61817-252B-4EE4-831D-5D992C49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855"/>
            <a:ext cx="10363200" cy="3552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0AECF0-7145-4B79-933E-CAA2C9152B02}"/>
              </a:ext>
            </a:extLst>
          </p:cNvPr>
          <p:cNvSpPr/>
          <p:nvPr/>
        </p:nvSpPr>
        <p:spPr>
          <a:xfrm>
            <a:off x="11728938" y="651258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F4CFF-8AD6-439C-BD1B-68240EC1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252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354C5-B7AC-4508-AA28-62D1BEF9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4778"/>
            <a:ext cx="6162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1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6BCCE-857E-42C7-9F74-9C2E8994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904863"/>
            <a:ext cx="7966563" cy="57509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490FF-1A15-4B0A-AE05-811B54B5A1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0862D-3B72-4E0A-BD67-4D71A04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0145"/>
            <a:ext cx="8848725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A27B5-23DD-4E38-9D2B-3EDC0E9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079"/>
            <a:ext cx="11001375" cy="3543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5FCD4E-D32B-4C5F-9680-A7F75F30E2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63C98-CF91-4E86-9B86-6F0ED0A3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61358-13DE-410C-8C91-F9419EF1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7934325" cy="2390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 Rates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FC120-1A21-44B3-A635-96D59FA0247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login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configuration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Database</a:t>
            </a:r>
            <a:r>
              <a:rPr lang="fr-BE" dirty="0"/>
              <a:t> : « tryt11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User : « admin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Password</a:t>
            </a:r>
            <a:r>
              <a:rPr lang="fr-BE" dirty="0"/>
              <a:t> : « </a:t>
            </a:r>
            <a:r>
              <a:rPr lang="fr-BE" dirty="0" err="1"/>
              <a:t>Password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8895-4453-4B1B-A8D0-629A8471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13"/>
            <a:ext cx="2722685" cy="2016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F04106-F153-4C8B-8197-EAF5781FC81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96E957-A575-4040-89ED-2FBACA1E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64198"/>
            <a:ext cx="1905629" cy="1060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AD1A6C-10DD-4B6C-A17A-FA4ECF55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18071"/>
            <a:ext cx="6380285" cy="1089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27438-BE0D-4966-85B1-D69E5A21C50C}"/>
              </a:ext>
            </a:extLst>
          </p:cNvPr>
          <p:cNvSpPr txBox="1"/>
          <p:nvPr/>
        </p:nvSpPr>
        <p:spPr>
          <a:xfrm>
            <a:off x="838200" y="4690734"/>
            <a:ext cx="614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backup the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A27C-7A3C-4C03-8691-8AC05753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464222-E1A4-4C36-8A04-E880B79EC8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864EB4-3335-4B1D-943D-55438F3935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0C70-CA4B-4118-B0DC-50158A05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6106"/>
            <a:ext cx="836295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020A0-58D0-41E2-9BA9-8F157AE3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6" y="3247292"/>
            <a:ext cx="6762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5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4E97E-28BE-4363-BFC8-C58882B474B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4AC4FB-AAB7-426B-B380-1CF4046A54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396F8-220B-4E7E-BAFD-C14B6CAD11B9}"/>
              </a:ext>
            </a:extLst>
          </p:cNvPr>
          <p:cNvSpPr txBox="1"/>
          <p:nvPr/>
        </p:nvSpPr>
        <p:spPr>
          <a:xfrm>
            <a:off x="3939260" y="4293055"/>
            <a:ext cx="34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dirty="0"/>
              <a:t>*</a:t>
            </a:r>
            <a:endParaRPr lang="en-B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D6A-C1F3-408C-8048-72DE9FD2982C}"/>
              </a:ext>
            </a:extLst>
          </p:cNvPr>
          <p:cNvSpPr txBox="1"/>
          <p:nvPr/>
        </p:nvSpPr>
        <p:spPr>
          <a:xfrm>
            <a:off x="1349619" y="5882760"/>
            <a:ext cx="78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* : This </a:t>
            </a:r>
            <a:r>
              <a:rPr lang="fr-BE" dirty="0" err="1"/>
              <a:t>specialization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exclusive and not </a:t>
            </a:r>
            <a:r>
              <a:rPr lang="fr-BE" dirty="0" err="1"/>
              <a:t>complete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98F426-98C5-4202-A425-8A0F4DEAC539}"/>
              </a:ext>
            </a:extLst>
          </p:cNvPr>
          <p:cNvSpPr/>
          <p:nvPr/>
        </p:nvSpPr>
        <p:spPr>
          <a:xfrm>
            <a:off x="7426570" y="4840577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2B290-FD3D-4725-A7C8-3C5DC08F9E62}"/>
              </a:ext>
            </a:extLst>
          </p:cNvPr>
          <p:cNvSpPr txBox="1"/>
          <p:nvPr/>
        </p:nvSpPr>
        <p:spPr>
          <a:xfrm>
            <a:off x="7555097" y="5237116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F793A-5F17-4088-BEFB-33DA8C84D0A9}"/>
              </a:ext>
            </a:extLst>
          </p:cNvPr>
          <p:cNvSpPr txBox="1"/>
          <p:nvPr/>
        </p:nvSpPr>
        <p:spPr>
          <a:xfrm>
            <a:off x="7555098" y="5685592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B0B61-7D3F-499F-B966-35080C5A5481}"/>
              </a:ext>
            </a:extLst>
          </p:cNvPr>
          <p:cNvSpPr txBox="1"/>
          <p:nvPr/>
        </p:nvSpPr>
        <p:spPr>
          <a:xfrm>
            <a:off x="7555096" y="5235439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7D27B-EA68-4AF1-AE2A-80C6DD1C8BEF}"/>
              </a:ext>
            </a:extLst>
          </p:cNvPr>
          <p:cNvSpPr txBox="1"/>
          <p:nvPr/>
        </p:nvSpPr>
        <p:spPr>
          <a:xfrm>
            <a:off x="7555097" y="5683915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5D833-59E5-455C-A57C-124803D01ED6}"/>
              </a:ext>
            </a:extLst>
          </p:cNvPr>
          <p:cNvSpPr txBox="1"/>
          <p:nvPr/>
        </p:nvSpPr>
        <p:spPr>
          <a:xfrm>
            <a:off x="7732621" y="4853342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971847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0593" y="3087411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1E391-E9E6-4437-97BD-770288FB3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2639"/>
            <a:ext cx="6019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4159A-0759-4729-B802-2CC42F8FF50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or a </a:t>
            </a:r>
            <a:r>
              <a:rPr lang="fr-BE" dirty="0" err="1"/>
              <a:t>role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13A68-5650-4DD9-B172-7E81EB4C701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77DFC-26DB-4430-B791-7355106813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2A86D-FF9E-48EF-A441-7B086D23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9466"/>
            <a:ext cx="6632984" cy="25188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30A97A-1779-46C7-8DA0-191568B14B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4168E-5DB5-4B19-A341-E3D9EE75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8" y="1424082"/>
            <a:ext cx="6712115" cy="2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3E143-FF18-49DB-9FCE-6F74806F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4082"/>
            <a:ext cx="7143750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9C522-22FF-4458-8862-DAEDFBF8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2" y="1424082"/>
            <a:ext cx="2733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1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 - The </a:t>
            </a:r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460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0BEC-BAB4-4085-A960-28610F42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46CED-5FEB-4A0C-979B-4B3B246C9B9B}"/>
              </a:ext>
            </a:extLst>
          </p:cNvPr>
          <p:cNvSpPr txBox="1"/>
          <p:nvPr/>
        </p:nvSpPr>
        <p:spPr>
          <a:xfrm>
            <a:off x="838199" y="1045707"/>
            <a:ext cx="8859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Allthough</a:t>
            </a:r>
            <a:r>
              <a:rPr lang="fr-BE" dirty="0"/>
              <a:t> the « Party » modules are </a:t>
            </a:r>
            <a:r>
              <a:rPr lang="fr-BE" dirty="0" err="1"/>
              <a:t>activated</a:t>
            </a:r>
            <a:r>
              <a:rPr lang="fr-BE" dirty="0"/>
              <a:t> and accessible,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defer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</a:t>
            </a:r>
            <a:r>
              <a:rPr lang="fr-BE" dirty="0" err="1"/>
              <a:t>respectively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Specializations</a:t>
            </a:r>
            <a:r>
              <a:rPr lang="fr-BE" dirty="0"/>
              <a:t> » like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or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Roles</a:t>
            </a:r>
            <a:r>
              <a:rPr lang="fr-BE" dirty="0"/>
              <a:t> » like « Parties </a:t>
            </a:r>
            <a:r>
              <a:rPr lang="fr-BE" dirty="0" err="1"/>
              <a:t>associated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Sales or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DBF7-0828-4484-833A-8E2C8CF6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64429"/>
            <a:ext cx="6642658" cy="43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36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4676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2829B-E2BF-40D2-AE08-7FE541E4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4223"/>
            <a:ext cx="6915150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4F91A-C496-4956-B0DC-9D416D0E04A6}"/>
              </a:ext>
            </a:extLst>
          </p:cNvPr>
          <p:cNvSpPr txBox="1"/>
          <p:nvPr/>
        </p:nvSpPr>
        <p:spPr>
          <a:xfrm>
            <a:off x="838200" y="3833447"/>
            <a:ext cx="5846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Sequence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Party Identifier Type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Language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8418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6231" cy="462189"/>
          </a:xfrm>
        </p:spPr>
        <p:txBody>
          <a:bodyPr>
            <a:normAutofit/>
          </a:bodyPr>
          <a:lstStyle/>
          <a:p>
            <a:r>
              <a:rPr lang="fr-BE" dirty="0"/>
              <a:t>« Party » Configuration : the </a:t>
            </a:r>
            <a:r>
              <a:rPr lang="fr-BE" dirty="0" err="1"/>
              <a:t>sequence</a:t>
            </a:r>
            <a:r>
              <a:rPr lang="fr-BE" dirty="0"/>
              <a:t> format 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1894254"/>
            <a:ext cx="2175729" cy="282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4" y="966787"/>
            <a:ext cx="5708073" cy="197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993423"/>
            <a:ext cx="5708073" cy="3864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CF6D-6754-4BF3-BEDF-737C22F61C2C}"/>
              </a:ext>
            </a:extLst>
          </p:cNvPr>
          <p:cNvSpPr txBox="1"/>
          <p:nvPr/>
        </p:nvSpPr>
        <p:spPr>
          <a:xfrm>
            <a:off x="7020198" y="4464046"/>
            <a:ext cx="3251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Definition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« Party Configuration » or </a:t>
            </a:r>
            <a:br>
              <a:rPr lang="fr-BE" dirty="0"/>
            </a:br>
            <a:r>
              <a:rPr lang="fr-BE" dirty="0"/>
              <a:t>« Administration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subentity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3264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A5272-2F6D-4672-84BF-F1DDA8B9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0828"/>
            <a:ext cx="5417174" cy="1712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A5C6D-39CE-4240-B012-FB7770F9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8" y="1680828"/>
            <a:ext cx="5402787" cy="1748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238F3-C02C-4B9A-AE47-B4C2994D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0752"/>
            <a:ext cx="5417174" cy="16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358DA-A7B1-4510-80A6-4D23FDA2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52" y="1084860"/>
            <a:ext cx="6283601" cy="4005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2FC35-46AF-41B8-869A-083C0BF8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19" y="0"/>
            <a:ext cx="2572781" cy="2435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D081A-2753-4DC3-A131-9F51FA3995F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B683F-210D-483D-A625-98820C2D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25" y="1084861"/>
            <a:ext cx="2124585" cy="56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subentity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EB973-4930-4617-B7EF-E65A76B634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E57F1-A4C7-43F2-906E-0C4AE5524B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B3802-3145-4A2E-BFC0-D8753D8E6D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8195E-6688-4E3A-AF77-603515D91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5" y="0"/>
            <a:ext cx="1419225" cy="1581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75B3EA-5D76-49F3-9856-3F9B0D4347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51286-2469-4134-BB18-41AE58B2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0"/>
            <a:ext cx="1371600" cy="1514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23EB40-CE98-4649-9672-BDAB59709DF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9ED12-71B3-461B-A26A-A3F192FE3A6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7C3B-1242-43C4-88A4-456A0CDA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0058"/>
            <a:ext cx="7338646" cy="1591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DB15-5937-4A51-8997-ABB3B0F3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5623"/>
            <a:ext cx="7442302" cy="189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458A7-60BD-46EE-A114-6ACD84AF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101"/>
            <a:ext cx="7215554" cy="1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858097"/>
            <a:ext cx="4147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339"/>
            <a:ext cx="5368047" cy="18576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708986-9CFE-461C-B031-806A7B6E0F1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1ECA9-B25E-4135-B1E9-96FD1CBF3483}"/>
              </a:ext>
            </a:extLst>
          </p:cNvPr>
          <p:cNvSpPr txBox="1"/>
          <p:nvPr/>
        </p:nvSpPr>
        <p:spPr>
          <a:xfrm>
            <a:off x="838199" y="4001878"/>
            <a:ext cx="788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as more modules are </a:t>
            </a:r>
            <a:r>
              <a:rPr lang="fr-BE" dirty="0" err="1"/>
              <a:t>added</a:t>
            </a:r>
            <a:r>
              <a:rPr lang="fr-BE" dirty="0"/>
              <a:t> to the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C843-AB1A-4B93-8B28-3D8143A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6329"/>
            <a:ext cx="2743200" cy="3562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7416B-52B5-451C-BE35-B530C6F8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14123"/>
            <a:ext cx="7199091" cy="21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5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814512"/>
            <a:ext cx="1051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manages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and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installation and display of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</a:p>
          <a:p>
            <a:pPr marL="285750" indent="-285750">
              <a:buFontTx/>
              <a:buChar char="-"/>
            </a:pPr>
            <a:r>
              <a:rPr lang="fr-BE" dirty="0"/>
              <a:t>For instance, the « admin » - « COM01 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authorize</a:t>
            </a:r>
            <a:r>
              <a:rPr lang="fr-BE" dirty="0"/>
              <a:t> the </a:t>
            </a:r>
            <a:r>
              <a:rPr lang="fr-BE" dirty="0" err="1"/>
              <a:t>creation</a:t>
            </a:r>
            <a:r>
              <a:rPr lang="fr-BE" dirty="0"/>
              <a:t> of a « COM01 » Chart of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B2065D-B413-4BBC-B5FF-8A19141905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4499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3770140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889DFF-388C-45F0-9B3D-DE35CD2625D2}"/>
              </a:ext>
            </a:extLst>
          </p:cNvPr>
          <p:cNvSpPr txBox="1"/>
          <p:nvPr/>
        </p:nvSpPr>
        <p:spPr>
          <a:xfrm>
            <a:off x="8526859" y="3782905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311BBF-2DA0-4D1D-B3CA-0264ED95CC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808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8A8FA-C375-4452-A32D-145D00D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628"/>
            <a:ext cx="8958860" cy="55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B2364-F6F8-42B9-AEA2-2601EFB7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8084"/>
            <a:ext cx="8401050" cy="215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440C-BF6A-41D7-A704-555B1EB2F310}"/>
              </a:ext>
            </a:extLst>
          </p:cNvPr>
          <p:cNvSpPr txBox="1"/>
          <p:nvPr/>
        </p:nvSpPr>
        <p:spPr>
          <a:xfrm>
            <a:off x="838200" y="976891"/>
            <a:ext cx="9967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« User Marc » </a:t>
            </a:r>
            <a:r>
              <a:rPr lang="fr-BE" dirty="0" err="1"/>
              <a:t>using</a:t>
            </a:r>
            <a:r>
              <a:rPr lang="fr-BE" dirty="0"/>
              <a:t> the « Initial 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</a:t>
            </a:r>
            <a:r>
              <a:rPr lang="fr-BE" dirty="0" err="1"/>
              <a:t>him</a:t>
            </a:r>
            <a:r>
              <a:rPr lang="fr-BE" dirty="0"/>
              <a:t>/</a:t>
            </a:r>
            <a:r>
              <a:rPr lang="fr-BE" dirty="0" err="1"/>
              <a:t>her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Later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3AAA8-8E79-497B-976E-B23E080A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648"/>
            <a:ext cx="7472299" cy="1673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200" y="978244"/>
            <a:ext cx="996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45A3C-0C39-4706-8E4A-AF0975C0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1475"/>
            <a:ext cx="7532077" cy="28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3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199" y="825084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login/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Marc » to display the 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the « User Group » and « User </a:t>
            </a:r>
            <a:r>
              <a:rPr lang="fr-BE" dirty="0" err="1"/>
              <a:t>Role</a:t>
            </a:r>
            <a:r>
              <a:rPr lang="fr-BE" dirty="0"/>
              <a:t> » concepts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 err="1"/>
              <a:t>attributing</a:t>
            </a:r>
            <a:r>
              <a:rPr lang="fr-BE" dirty="0"/>
              <a:t> user </a:t>
            </a:r>
            <a:r>
              <a:rPr lang="fr-BE" dirty="0" err="1"/>
              <a:t>privileges</a:t>
            </a:r>
            <a:endParaRPr lang="fr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00C3A-C55C-4A40-87A9-F7F88348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5848"/>
            <a:ext cx="5679830" cy="493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F0514-8595-4FCD-A2F4-56EC2198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65" y="1905848"/>
            <a:ext cx="23526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27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1. </a:t>
            </a:r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21AA47-C22A-46F0-8FB7-E79C58759B4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3322637" y="5558824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3263348"/>
            <a:ext cx="1977537" cy="169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0CEAD-4905-49D6-998D-464D6E72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3348"/>
            <a:ext cx="220980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1AD93-3A71-4700-927B-30EF6B6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6010"/>
            <a:ext cx="8315325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97516-7D71-485B-928F-58A8E70E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11" y="3263348"/>
            <a:ext cx="3314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621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. 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84979"/>
              </p:ext>
            </p:extLst>
          </p:nvPr>
        </p:nvGraphicFramePr>
        <p:xfrm>
          <a:off x="838200" y="2369309"/>
          <a:ext cx="3806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838199" y="174505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8017"/>
              </p:ext>
            </p:extLst>
          </p:nvPr>
        </p:nvGraphicFramePr>
        <p:xfrm>
          <a:off x="6096000" y="2385210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0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095999" y="176095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A4490-0EBF-46F0-8DC9-A3F057D8F597}"/>
              </a:ext>
            </a:extLst>
          </p:cNvPr>
          <p:cNvSpPr txBox="1"/>
          <p:nvPr/>
        </p:nvSpPr>
        <p:spPr>
          <a:xfrm>
            <a:off x="741680" y="4515563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BD472-5814-4B4D-8B70-4F8D6007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7" y="1063868"/>
            <a:ext cx="4347742" cy="550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489FE-2BD7-4786-AB25-A3F8DE05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34" y="2148870"/>
            <a:ext cx="4596333" cy="4418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3B637-1461-4A0B-8DA5-2D3A90C3306E}"/>
              </a:ext>
            </a:extLst>
          </p:cNvPr>
          <p:cNvSpPr txBox="1"/>
          <p:nvPr/>
        </p:nvSpPr>
        <p:spPr>
          <a:xfrm>
            <a:off x="5504769" y="1063868"/>
            <a:ext cx="572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Mark for Activation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pending</a:t>
            </a:r>
            <a:r>
              <a:rPr lang="fr-BE" dirty="0"/>
              <a:t> activation or upgrade »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52900-1EAB-4D18-9068-97EE1F8905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 &amp; 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831AE-7A3B-455A-91C8-C4F0DBA3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905608"/>
            <a:ext cx="5229225" cy="42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66CDE-D105-4F0F-AE70-F4DDC89B22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5AC94A-B789-4FCD-B618-BAEF0C2E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23110-81AD-435D-9F2A-EEC9947B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Menu </a:t>
            </a:r>
            <a:r>
              <a:rPr lang="fr-BE" dirty="0" err="1"/>
              <a:t>Tree</a:t>
            </a:r>
            <a:r>
              <a:rPr lang="fr-BE" dirty="0"/>
              <a:t> Items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AC69C-BA52-4E8E-899B-8E3CCDE1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0" y="0"/>
            <a:ext cx="1962150" cy="618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F5A24-FE98-4C1B-8013-72635F0A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41" y="0"/>
            <a:ext cx="18288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0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Sequence</a:t>
            </a:r>
            <a:r>
              <a:rPr lang="fr-BE" dirty="0"/>
              <a:t> Management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79623"/>
            <a:ext cx="719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functions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to format the </a:t>
            </a:r>
            <a:r>
              <a:rPr lang="fr-BE" dirty="0" err="1"/>
              <a:t>prefix</a:t>
            </a:r>
            <a:r>
              <a:rPr lang="fr-BE" dirty="0"/>
              <a:t> or </a:t>
            </a:r>
            <a:r>
              <a:rPr lang="fr-BE" dirty="0" err="1"/>
              <a:t>suffix</a:t>
            </a:r>
            <a:r>
              <a:rPr lang="fr-BE" dirty="0"/>
              <a:t> of record </a:t>
            </a:r>
            <a:r>
              <a:rPr lang="fr-BE" dirty="0" err="1"/>
              <a:t>sequences</a:t>
            </a:r>
            <a:r>
              <a:rPr lang="fr-BE" dirty="0"/>
              <a:t> for </a:t>
            </a:r>
            <a:r>
              <a:rPr lang="fr-BE" dirty="0" err="1"/>
              <a:t>various</a:t>
            </a:r>
            <a:r>
              <a:rPr lang="fr-BE" dirty="0"/>
              <a:t>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A94F6-67CE-4C74-8D73-A926420C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943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F338F-73F8-4A5C-9B55-00D7516D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8939"/>
            <a:ext cx="7312269" cy="4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25633</TotalTime>
  <Words>4523</Words>
  <Application>Microsoft Office PowerPoint</Application>
  <PresentationFormat>Widescreen</PresentationFormat>
  <Paragraphs>670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- First time installation &amp; usage - Basic Functionality</vt:lpstr>
      <vt:lpstr>Table of Contents</vt:lpstr>
      <vt:lpstr>TOC </vt:lpstr>
      <vt:lpstr>Login &amp; Logout</vt:lpstr>
      <vt:lpstr>Login &amp; Logout</vt:lpstr>
      <vt:lpstr>Configuration Wizard</vt:lpstr>
      <vt:lpstr>Initial Wizard</vt:lpstr>
      <vt:lpstr>Initial Configuration Wizard</vt:lpstr>
      <vt:lpstr>1. Adding « Languages »</vt:lpstr>
      <vt:lpstr>2. Defining « Users »</vt:lpstr>
      <vt:lpstr>3. Activating « Modules »</vt:lpstr>
      <vt:lpstr>Re-executing wizards - Method 1 - Step 1</vt:lpstr>
      <vt:lpstr>Wizards</vt:lpstr>
      <vt:lpstr>Motivation</vt:lpstr>
      <vt:lpstr>Re-executing wizards - Method 1 - Step 2</vt:lpstr>
      <vt:lpstr>Re-executing wizards - Method 2</vt:lpstr>
      <vt:lpstr>Navigation &amp; Action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</vt:lpstr>
      <vt:lpstr>Motivation</vt:lpstr>
      <vt:lpstr>Modules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Activate « Country » &amp; « Currency »</vt:lpstr>
      <vt:lpstr>Activate « Country » &amp; « Currency »</vt:lpstr>
      <vt:lpstr>PowerPoint Presentation</vt:lpstr>
      <vt:lpstr>Database – Loading the Tables</vt:lpstr>
      <vt:lpstr>Scripts</vt:lpstr>
      <vt:lpstr>« Country » - Load data</vt:lpstr>
      <vt:lpstr>« Country » - Load data</vt:lpstr>
      <vt:lpstr>« Country » - Load data</vt:lpstr>
      <vt:lpstr>« Currency » - Load data</vt:lpstr>
      <vt:lpstr>« Currency » - Load data</vt:lpstr>
      <vt:lpstr>« Currency » - Load data</vt:lpstr>
      <vt:lpstr>« Currency Rates »</vt:lpstr>
      <vt:lpstr>Motivation</vt:lpstr>
      <vt:lpstr>Setting a « Reference Currency Rate » as of « Date from »</vt:lpstr>
      <vt:lpstr>Setting « Relative Currency Rates » as of « Date from »</vt:lpstr>
      <vt:lpstr>Summary 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Modules - Activation</vt:lpstr>
      <vt:lpstr>« Party »  - The entity</vt:lpstr>
      <vt:lpstr>« Party »</vt:lpstr>
      <vt:lpstr>« Party » Configuration</vt:lpstr>
      <vt:lpstr>« Party » Configuration</vt:lpstr>
      <vt:lpstr>« Party » Configuration : the sequence format 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« User » - Relationship to « Employee » and « Company »</vt:lpstr>
      <vt:lpstr>Summary</vt:lpstr>
      <vt:lpstr>« User » Administrator</vt:lpstr>
      <vt:lpstr>« User » - Relationship to « Employee » and « Company »</vt:lpstr>
      <vt:lpstr>« User » Marc</vt:lpstr>
      <vt:lpstr>Motivation</vt:lpstr>
      <vt:lpstr>Motivation</vt:lpstr>
      <vt:lpstr>Motivation</vt:lpstr>
      <vt:lpstr>Application - Activating Modules</vt:lpstr>
      <vt:lpstr>Activating module « User_role »</vt:lpstr>
      <vt:lpstr>« User » Paula</vt:lpstr>
      <vt:lpstr>« User Administrator » creates then deactivates « User Paula »</vt:lpstr>
      <vt:lpstr>   « Financials »  « Chart of Accounts » &amp; « Fiscal Year and Period » &amp; « Journal »</vt:lpstr>
      <vt:lpstr>Chart of Account</vt:lpstr>
      <vt:lpstr>Activating Modules</vt:lpstr>
      <vt:lpstr>Activation</vt:lpstr>
      <vt:lpstr>Activation &amp; Create Chart of Accounts</vt:lpstr>
      <vt:lpstr>State - Menu Tree Items</vt:lpstr>
      <vt:lpstr>State - Sequence Management Functions</vt:lpstr>
      <vt:lpstr>State - Wizards</vt:lpstr>
      <vt:lpstr>State - Chart of Accounts - Account Types</vt:lpstr>
      <vt:lpstr>State - Chart of Accounts - Accounts</vt:lpstr>
      <vt:lpstr>State - Configuration</vt:lpstr>
      <vt:lpstr>State - Company</vt:lpstr>
      <vt:lpstr>Error Case</vt:lpstr>
      <vt:lpstr>Error case - « Administration » User not setup</vt:lpstr>
      <vt:lpstr>How to recover</vt:lpstr>
      <vt:lpstr>How to recover - method 1</vt:lpstr>
      <vt:lpstr>How to recover - method 2 </vt:lpstr>
      <vt:lpstr>Financial - Fiscal Years &amp; Periods</vt:lpstr>
      <vt:lpstr>Documentation </vt:lpstr>
      <vt:lpstr>Fiscal Years - Sequences</vt:lpstr>
      <vt:lpstr>Fiscal Years - Sequences</vt:lpstr>
      <vt:lpstr>Fiscal Years - Sequences</vt:lpstr>
      <vt:lpstr>Fiscal Years - Periods</vt:lpstr>
      <vt:lpstr>Financial - Configuration</vt:lpstr>
      <vt:lpstr>Configuration</vt:lpstr>
      <vt:lpstr>Financial - Journals</vt:lpstr>
      <vt:lpstr>Journals</vt:lpstr>
      <vt:lpstr>Journals</vt:lpstr>
      <vt:lpstr>Party</vt:lpstr>
      <vt:lpstr>Company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User Authorizations </vt:lpstr>
      <vt:lpstr>Motivation</vt:lpstr>
      <vt:lpstr>User Capabilities - State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Marc » to a « User Role » 1/2</vt:lpstr>
      <vt:lpstr>Attach « User Marc » to a « User Role » 2/2</vt:lpstr>
      <vt:lpstr>User Capabilities - State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1161</cp:revision>
  <dcterms:created xsi:type="dcterms:W3CDTF">2021-02-17T17:09:00Z</dcterms:created>
  <dcterms:modified xsi:type="dcterms:W3CDTF">2021-05-15T14:18:34Z</dcterms:modified>
</cp:coreProperties>
</file>